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Prata" panose="020B0604020202020204" charset="0"/>
      <p:regular r:id="rId17"/>
    </p:embeddedFont>
    <p:embeddedFont>
      <p:font typeface="Raleway"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21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Car Price Prediction Using Regression</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machine learning project leveraging regression to forecast used car prices. This presentation outlines the methodology, tools, and results of predicting car values based on key vehicle features.</a:t>
            </a:r>
            <a:endParaRPr lang="en-US" sz="1750" dirty="0"/>
          </a:p>
        </p:txBody>
      </p:sp>
      <p:sp>
        <p:nvSpPr>
          <p:cNvPr id="7" name="Text 3"/>
          <p:cNvSpPr/>
          <p:nvPr/>
        </p:nvSpPr>
        <p:spPr>
          <a:xfrm>
            <a:off x="3945781" y="3414779"/>
            <a:ext cx="2456855"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Abdullah Azhar</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2455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Key Takeaways and Next Steps</a:t>
            </a:r>
            <a:endParaRPr lang="en-US" sz="4450" dirty="0"/>
          </a:p>
        </p:txBody>
      </p:sp>
      <p:sp>
        <p:nvSpPr>
          <p:cNvPr id="4" name="Shape 1"/>
          <p:cNvSpPr/>
          <p:nvPr/>
        </p:nvSpPr>
        <p:spPr>
          <a:xfrm>
            <a:off x="6280190" y="2982277"/>
            <a:ext cx="510302" cy="510302"/>
          </a:xfrm>
          <a:prstGeom prst="roundRect">
            <a:avLst>
              <a:gd name="adj" fmla="val 6667"/>
            </a:avLst>
          </a:prstGeom>
          <a:solidFill>
            <a:srgbClr val="3A3B3C"/>
          </a:solidFill>
          <a:ln/>
        </p:spPr>
      </p:sp>
      <p:sp>
        <p:nvSpPr>
          <p:cNvPr id="5" name="Text 2"/>
          <p:cNvSpPr/>
          <p:nvPr/>
        </p:nvSpPr>
        <p:spPr>
          <a:xfrm>
            <a:off x="6365260" y="302478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7017306" y="3060144"/>
            <a:ext cx="284702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Accurate Predictions</a:t>
            </a:r>
            <a:endParaRPr lang="en-US" sz="2200" dirty="0"/>
          </a:p>
        </p:txBody>
      </p:sp>
      <p:sp>
        <p:nvSpPr>
          <p:cNvPr id="7" name="Text 4"/>
          <p:cNvSpPr/>
          <p:nvPr/>
        </p:nvSpPr>
        <p:spPr>
          <a:xfrm>
            <a:off x="7017306" y="3550563"/>
            <a:ext cx="28994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Model achieved high R² for car price forecasting</a:t>
            </a:r>
            <a:endParaRPr lang="en-US" sz="1750" dirty="0"/>
          </a:p>
        </p:txBody>
      </p:sp>
      <p:sp>
        <p:nvSpPr>
          <p:cNvPr id="8" name="Shape 5"/>
          <p:cNvSpPr/>
          <p:nvPr/>
        </p:nvSpPr>
        <p:spPr>
          <a:xfrm>
            <a:off x="10200203" y="2982277"/>
            <a:ext cx="510302" cy="510302"/>
          </a:xfrm>
          <a:prstGeom prst="roundRect">
            <a:avLst>
              <a:gd name="adj" fmla="val 6667"/>
            </a:avLst>
          </a:prstGeom>
          <a:solidFill>
            <a:srgbClr val="3A3B3C"/>
          </a:solidFill>
          <a:ln/>
        </p:spPr>
      </p:sp>
      <p:sp>
        <p:nvSpPr>
          <p:cNvPr id="9" name="Text 6"/>
          <p:cNvSpPr/>
          <p:nvPr/>
        </p:nvSpPr>
        <p:spPr>
          <a:xfrm>
            <a:off x="10285274" y="302478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10937319" y="30601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Feature Impact</a:t>
            </a:r>
            <a:endParaRPr lang="en-US" sz="2200" dirty="0"/>
          </a:p>
        </p:txBody>
      </p:sp>
      <p:sp>
        <p:nvSpPr>
          <p:cNvPr id="11" name="Text 8"/>
          <p:cNvSpPr/>
          <p:nvPr/>
        </p:nvSpPr>
        <p:spPr>
          <a:xfrm>
            <a:off x="10937319" y="3550563"/>
            <a:ext cx="28994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Brand, mileage, engine size are key drivers</a:t>
            </a:r>
            <a:endParaRPr lang="en-US" sz="1750" dirty="0"/>
          </a:p>
        </p:txBody>
      </p:sp>
      <p:sp>
        <p:nvSpPr>
          <p:cNvPr id="12" name="Shape 9"/>
          <p:cNvSpPr/>
          <p:nvPr/>
        </p:nvSpPr>
        <p:spPr>
          <a:xfrm>
            <a:off x="6280190" y="4729996"/>
            <a:ext cx="510302" cy="510302"/>
          </a:xfrm>
          <a:prstGeom prst="roundRect">
            <a:avLst>
              <a:gd name="adj" fmla="val 6667"/>
            </a:avLst>
          </a:prstGeom>
          <a:solidFill>
            <a:srgbClr val="3A3B3C"/>
          </a:solidFill>
          <a:ln/>
        </p:spPr>
      </p:sp>
      <p:sp>
        <p:nvSpPr>
          <p:cNvPr id="13" name="Text 10"/>
          <p:cNvSpPr/>
          <p:nvPr/>
        </p:nvSpPr>
        <p:spPr>
          <a:xfrm>
            <a:off x="6365260" y="477250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7017306" y="4807863"/>
            <a:ext cx="304764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Future Enhancements</a:t>
            </a:r>
            <a:endParaRPr lang="en-US" sz="2200" dirty="0"/>
          </a:p>
        </p:txBody>
      </p:sp>
      <p:sp>
        <p:nvSpPr>
          <p:cNvPr id="15" name="Text 12"/>
          <p:cNvSpPr/>
          <p:nvPr/>
        </p:nvSpPr>
        <p:spPr>
          <a:xfrm>
            <a:off x="7017306" y="529828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Explore advanced models or feature engineering</a:t>
            </a:r>
            <a:endParaRPr lang="en-US" sz="1750" dirty="0"/>
          </a:p>
        </p:txBody>
      </p:sp>
      <p:sp>
        <p:nvSpPr>
          <p:cNvPr id="16" name="Text 13"/>
          <p:cNvSpPr/>
          <p:nvPr/>
        </p:nvSpPr>
        <p:spPr>
          <a:xfrm>
            <a:off x="6280190" y="591633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regression model demonstrated strong predictive capabilities. Further work can explore deep learning or ensemble methods. Integrating external data, like market trends, could enhance accuracy.</a:t>
            </a:r>
            <a:endParaRPr lang="en-US" sz="1750" dirty="0"/>
          </a:p>
        </p:txBody>
      </p:sp>
      <p:pic>
        <p:nvPicPr>
          <p:cNvPr id="17" name="Picture 16">
            <a:extLst>
              <a:ext uri="{FF2B5EF4-FFF2-40B4-BE49-F238E27FC236}">
                <a16:creationId xmlns:a16="http://schemas.microsoft.com/office/drawing/2014/main" id="{3BDD32A9-2914-4D42-A9AC-1D71D4AF9FE0}"/>
              </a:ext>
            </a:extLst>
          </p:cNvPr>
          <p:cNvPicPr>
            <a:picLocks noChangeAspect="1"/>
          </p:cNvPicPr>
          <p:nvPr/>
        </p:nvPicPr>
        <p:blipFill>
          <a:blip r:embed="rId4"/>
          <a:stretch>
            <a:fillRect/>
          </a:stretch>
        </p:blipFill>
        <p:spPr>
          <a:xfrm>
            <a:off x="12790842" y="7763302"/>
            <a:ext cx="1839558" cy="3657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6840"/>
          </a:xfrm>
          <a:prstGeom prst="rect">
            <a:avLst/>
          </a:prstGeom>
        </p:spPr>
      </p:pic>
      <p:sp>
        <p:nvSpPr>
          <p:cNvPr id="3" name="Text 0"/>
          <p:cNvSpPr/>
          <p:nvPr/>
        </p:nvSpPr>
        <p:spPr>
          <a:xfrm>
            <a:off x="654248" y="2851428"/>
            <a:ext cx="7822525" cy="584121"/>
          </a:xfrm>
          <a:prstGeom prst="rect">
            <a:avLst/>
          </a:prstGeom>
          <a:noFill/>
          <a:ln/>
        </p:spPr>
        <p:txBody>
          <a:bodyPr wrap="none" lIns="0" tIns="0" rIns="0" bIns="0" rtlCol="0" anchor="t"/>
          <a:lstStyle/>
          <a:p>
            <a:pPr marL="0" indent="0" algn="l">
              <a:lnSpc>
                <a:spcPts val="4600"/>
              </a:lnSpc>
              <a:buNone/>
            </a:pPr>
            <a:r>
              <a:rPr lang="en-US" sz="3650" dirty="0">
                <a:solidFill>
                  <a:srgbClr val="F2E782"/>
                </a:solidFill>
                <a:latin typeface="Prata" pitchFamily="34" charset="0"/>
                <a:ea typeface="Prata" pitchFamily="34" charset="-122"/>
                <a:cs typeface="Prata" pitchFamily="34" charset="-120"/>
              </a:rPr>
              <a:t>Understanding the Prediction Goal</a:t>
            </a:r>
            <a:endParaRPr lang="en-US" sz="3650" dirty="0"/>
          </a:p>
        </p:txBody>
      </p:sp>
      <p:pic>
        <p:nvPicPr>
          <p:cNvPr id="4" name="Image 1" descr="preencoded.png"/>
          <p:cNvPicPr>
            <a:picLocks noChangeAspect="1"/>
          </p:cNvPicPr>
          <p:nvPr/>
        </p:nvPicPr>
        <p:blipFill>
          <a:blip r:embed="rId4"/>
          <a:stretch>
            <a:fillRect/>
          </a:stretch>
        </p:blipFill>
        <p:spPr>
          <a:xfrm>
            <a:off x="654248" y="3748564"/>
            <a:ext cx="467320" cy="467320"/>
          </a:xfrm>
          <a:prstGeom prst="rect">
            <a:avLst/>
          </a:prstGeom>
        </p:spPr>
      </p:pic>
      <p:sp>
        <p:nvSpPr>
          <p:cNvPr id="5" name="Text 1"/>
          <p:cNvSpPr/>
          <p:nvPr/>
        </p:nvSpPr>
        <p:spPr>
          <a:xfrm>
            <a:off x="1308497" y="3826907"/>
            <a:ext cx="2336840" cy="292060"/>
          </a:xfrm>
          <a:prstGeom prst="rect">
            <a:avLst/>
          </a:prstGeom>
          <a:noFill/>
          <a:ln/>
        </p:spPr>
        <p:txBody>
          <a:bodyPr wrap="none" lIns="0" tIns="0" rIns="0" bIns="0" rtlCol="0" anchor="t"/>
          <a:lstStyle/>
          <a:p>
            <a:pPr marL="0" indent="0" algn="l">
              <a:lnSpc>
                <a:spcPts val="2300"/>
              </a:lnSpc>
              <a:buNone/>
            </a:pPr>
            <a:r>
              <a:rPr lang="en-US" sz="1800" dirty="0">
                <a:solidFill>
                  <a:srgbClr val="CFCBBF"/>
                </a:solidFill>
                <a:latin typeface="Prata" pitchFamily="34" charset="0"/>
                <a:ea typeface="Prata" pitchFamily="34" charset="-122"/>
                <a:cs typeface="Prata" pitchFamily="34" charset="-120"/>
              </a:rPr>
              <a:t>Price</a:t>
            </a:r>
            <a:endParaRPr lang="en-US" sz="1800" dirty="0"/>
          </a:p>
        </p:txBody>
      </p:sp>
      <p:sp>
        <p:nvSpPr>
          <p:cNvPr id="6" name="Text 2"/>
          <p:cNvSpPr/>
          <p:nvPr/>
        </p:nvSpPr>
        <p:spPr>
          <a:xfrm>
            <a:off x="1308497" y="4231124"/>
            <a:ext cx="12667655" cy="299085"/>
          </a:xfrm>
          <a:prstGeom prst="rect">
            <a:avLst/>
          </a:prstGeom>
          <a:noFill/>
          <a:ln/>
        </p:spPr>
        <p:txBody>
          <a:bodyPr wrap="non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Target variable for prediction</a:t>
            </a:r>
            <a:endParaRPr lang="en-US" sz="1450" dirty="0"/>
          </a:p>
        </p:txBody>
      </p:sp>
      <p:pic>
        <p:nvPicPr>
          <p:cNvPr id="7" name="Image 2" descr="preencoded.png"/>
          <p:cNvPicPr>
            <a:picLocks noChangeAspect="1"/>
          </p:cNvPicPr>
          <p:nvPr/>
        </p:nvPicPr>
        <p:blipFill>
          <a:blip r:embed="rId5"/>
          <a:stretch>
            <a:fillRect/>
          </a:stretch>
        </p:blipFill>
        <p:spPr>
          <a:xfrm>
            <a:off x="654248" y="4936688"/>
            <a:ext cx="467320" cy="467320"/>
          </a:xfrm>
          <a:prstGeom prst="rect">
            <a:avLst/>
          </a:prstGeom>
        </p:spPr>
      </p:pic>
      <p:sp>
        <p:nvSpPr>
          <p:cNvPr id="8" name="Text 3"/>
          <p:cNvSpPr/>
          <p:nvPr/>
        </p:nvSpPr>
        <p:spPr>
          <a:xfrm>
            <a:off x="1308497" y="5015032"/>
            <a:ext cx="2336840" cy="292060"/>
          </a:xfrm>
          <a:prstGeom prst="rect">
            <a:avLst/>
          </a:prstGeom>
          <a:noFill/>
          <a:ln/>
        </p:spPr>
        <p:txBody>
          <a:bodyPr wrap="none" lIns="0" tIns="0" rIns="0" bIns="0" rtlCol="0" anchor="t"/>
          <a:lstStyle/>
          <a:p>
            <a:pPr marL="0" indent="0" algn="l">
              <a:lnSpc>
                <a:spcPts val="2300"/>
              </a:lnSpc>
              <a:buNone/>
            </a:pPr>
            <a:r>
              <a:rPr lang="en-US" sz="1800" dirty="0">
                <a:solidFill>
                  <a:srgbClr val="CFCBBF"/>
                </a:solidFill>
                <a:latin typeface="Prata" pitchFamily="34" charset="0"/>
                <a:ea typeface="Prata" pitchFamily="34" charset="-122"/>
                <a:cs typeface="Prata" pitchFamily="34" charset="-120"/>
              </a:rPr>
              <a:t>Features</a:t>
            </a:r>
            <a:endParaRPr lang="en-US" sz="1800" dirty="0"/>
          </a:p>
        </p:txBody>
      </p:sp>
      <p:sp>
        <p:nvSpPr>
          <p:cNvPr id="9" name="Text 4"/>
          <p:cNvSpPr/>
          <p:nvPr/>
        </p:nvSpPr>
        <p:spPr>
          <a:xfrm>
            <a:off x="1308497" y="5419249"/>
            <a:ext cx="12667655" cy="299085"/>
          </a:xfrm>
          <a:prstGeom prst="rect">
            <a:avLst/>
          </a:prstGeom>
          <a:noFill/>
          <a:ln/>
        </p:spPr>
        <p:txBody>
          <a:bodyPr wrap="non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Key vehicle attributes</a:t>
            </a:r>
            <a:endParaRPr lang="en-US" sz="1450" dirty="0"/>
          </a:p>
        </p:txBody>
      </p:sp>
      <p:pic>
        <p:nvPicPr>
          <p:cNvPr id="10" name="Image 3" descr="preencoded.png"/>
          <p:cNvPicPr>
            <a:picLocks noChangeAspect="1"/>
          </p:cNvPicPr>
          <p:nvPr/>
        </p:nvPicPr>
        <p:blipFill>
          <a:blip r:embed="rId6"/>
          <a:stretch>
            <a:fillRect/>
          </a:stretch>
        </p:blipFill>
        <p:spPr>
          <a:xfrm>
            <a:off x="654248" y="6124813"/>
            <a:ext cx="467320" cy="467320"/>
          </a:xfrm>
          <a:prstGeom prst="rect">
            <a:avLst/>
          </a:prstGeom>
        </p:spPr>
      </p:pic>
      <p:sp>
        <p:nvSpPr>
          <p:cNvPr id="11" name="Text 5"/>
          <p:cNvSpPr/>
          <p:nvPr/>
        </p:nvSpPr>
        <p:spPr>
          <a:xfrm>
            <a:off x="1308497" y="6203156"/>
            <a:ext cx="2336840" cy="292060"/>
          </a:xfrm>
          <a:prstGeom prst="rect">
            <a:avLst/>
          </a:prstGeom>
          <a:noFill/>
          <a:ln/>
        </p:spPr>
        <p:txBody>
          <a:bodyPr wrap="none" lIns="0" tIns="0" rIns="0" bIns="0" rtlCol="0" anchor="t"/>
          <a:lstStyle/>
          <a:p>
            <a:pPr marL="0" indent="0" algn="l">
              <a:lnSpc>
                <a:spcPts val="2300"/>
              </a:lnSpc>
              <a:buNone/>
            </a:pPr>
            <a:r>
              <a:rPr lang="en-US" sz="1800" dirty="0">
                <a:solidFill>
                  <a:srgbClr val="CFCBBF"/>
                </a:solidFill>
                <a:latin typeface="Prata" pitchFamily="34" charset="0"/>
                <a:ea typeface="Prata" pitchFamily="34" charset="-122"/>
                <a:cs typeface="Prata" pitchFamily="34" charset="-120"/>
              </a:rPr>
              <a:t>Regression</a:t>
            </a:r>
            <a:endParaRPr lang="en-US" sz="1800" dirty="0"/>
          </a:p>
        </p:txBody>
      </p:sp>
      <p:sp>
        <p:nvSpPr>
          <p:cNvPr id="12" name="Text 6"/>
          <p:cNvSpPr/>
          <p:nvPr/>
        </p:nvSpPr>
        <p:spPr>
          <a:xfrm>
            <a:off x="1308497" y="6607373"/>
            <a:ext cx="12667655" cy="299085"/>
          </a:xfrm>
          <a:prstGeom prst="rect">
            <a:avLst/>
          </a:prstGeom>
          <a:noFill/>
          <a:ln/>
        </p:spPr>
        <p:txBody>
          <a:bodyPr wrap="non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Modeling continuous outcomes</a:t>
            </a:r>
            <a:endParaRPr lang="en-US" sz="1450" dirty="0"/>
          </a:p>
        </p:txBody>
      </p:sp>
      <p:sp>
        <p:nvSpPr>
          <p:cNvPr id="13" name="Text 7"/>
          <p:cNvSpPr/>
          <p:nvPr/>
        </p:nvSpPr>
        <p:spPr>
          <a:xfrm>
            <a:off x="654248" y="7116723"/>
            <a:ext cx="13321903" cy="598170"/>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The core objective was to build a robust regression model. It predicts used car prices based on a comprehensive set of features. This approach allows for continuous value prediction, unlike classification.</a:t>
            </a:r>
            <a:endParaRPr lang="en-US" sz="1450" dirty="0"/>
          </a:p>
        </p:txBody>
      </p:sp>
      <p:pic>
        <p:nvPicPr>
          <p:cNvPr id="14" name="Picture 13">
            <a:extLst>
              <a:ext uri="{FF2B5EF4-FFF2-40B4-BE49-F238E27FC236}">
                <a16:creationId xmlns:a16="http://schemas.microsoft.com/office/drawing/2014/main" id="{2FF0A42A-F0B0-448A-BD84-DA6E7B14183D}"/>
              </a:ext>
            </a:extLst>
          </p:cNvPr>
          <p:cNvPicPr>
            <a:picLocks noChangeAspect="1"/>
          </p:cNvPicPr>
          <p:nvPr/>
        </p:nvPicPr>
        <p:blipFill>
          <a:blip r:embed="rId7"/>
          <a:stretch>
            <a:fillRect/>
          </a:stretch>
        </p:blipFill>
        <p:spPr>
          <a:xfrm>
            <a:off x="12790842" y="7763302"/>
            <a:ext cx="1839558" cy="3657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32516"/>
            <a:ext cx="5788819"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Key Features Utilized</a:t>
            </a:r>
            <a:endParaRPr lang="en-US" sz="4450" dirty="0"/>
          </a:p>
        </p:txBody>
      </p:sp>
      <p:sp>
        <p:nvSpPr>
          <p:cNvPr id="3" name="Text 1"/>
          <p:cNvSpPr/>
          <p:nvPr/>
        </p:nvSpPr>
        <p:spPr>
          <a:xfrm>
            <a:off x="793790" y="3308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Vehicle Details</a:t>
            </a:r>
            <a:endParaRPr lang="en-US" sz="2200" dirty="0"/>
          </a:p>
        </p:txBody>
      </p:sp>
      <p:sp>
        <p:nvSpPr>
          <p:cNvPr id="4" name="Text 2"/>
          <p:cNvSpPr/>
          <p:nvPr/>
        </p:nvSpPr>
        <p:spPr>
          <a:xfrm>
            <a:off x="793790" y="3889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Brand and Model</a:t>
            </a:r>
            <a:endParaRPr lang="en-US" sz="1750" dirty="0"/>
          </a:p>
        </p:txBody>
      </p:sp>
      <p:sp>
        <p:nvSpPr>
          <p:cNvPr id="5" name="Text 3"/>
          <p:cNvSpPr/>
          <p:nvPr/>
        </p:nvSpPr>
        <p:spPr>
          <a:xfrm>
            <a:off x="793790" y="4331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Manufacturing Year</a:t>
            </a:r>
            <a:endParaRPr lang="en-US" sz="1750" dirty="0"/>
          </a:p>
        </p:txBody>
      </p:sp>
      <p:sp>
        <p:nvSpPr>
          <p:cNvPr id="6" name="Text 4"/>
          <p:cNvSpPr/>
          <p:nvPr/>
        </p:nvSpPr>
        <p:spPr>
          <a:xfrm>
            <a:off x="793790" y="4773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Mileage</a:t>
            </a:r>
            <a:endParaRPr lang="en-US" sz="1750" dirty="0"/>
          </a:p>
        </p:txBody>
      </p:sp>
      <p:sp>
        <p:nvSpPr>
          <p:cNvPr id="7" name="Text 5"/>
          <p:cNvSpPr/>
          <p:nvPr/>
        </p:nvSpPr>
        <p:spPr>
          <a:xfrm>
            <a:off x="7599521" y="3308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Powertrain</a:t>
            </a:r>
            <a:endParaRPr lang="en-US" sz="2200" dirty="0"/>
          </a:p>
        </p:txBody>
      </p:sp>
      <p:sp>
        <p:nvSpPr>
          <p:cNvPr id="8" name="Text 6"/>
          <p:cNvSpPr/>
          <p:nvPr/>
        </p:nvSpPr>
        <p:spPr>
          <a:xfrm>
            <a:off x="7599521" y="3889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Fuel Type</a:t>
            </a:r>
            <a:endParaRPr lang="en-US" sz="1750" dirty="0"/>
          </a:p>
        </p:txBody>
      </p:sp>
      <p:sp>
        <p:nvSpPr>
          <p:cNvPr id="9" name="Text 7"/>
          <p:cNvSpPr/>
          <p:nvPr/>
        </p:nvSpPr>
        <p:spPr>
          <a:xfrm>
            <a:off x="7599521" y="4331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Transmission Type</a:t>
            </a:r>
            <a:endParaRPr lang="en-US" sz="1750" dirty="0"/>
          </a:p>
        </p:txBody>
      </p:sp>
      <p:sp>
        <p:nvSpPr>
          <p:cNvPr id="10" name="Text 8"/>
          <p:cNvSpPr/>
          <p:nvPr/>
        </p:nvSpPr>
        <p:spPr>
          <a:xfrm>
            <a:off x="7599521" y="4773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Engine Size (L)</a:t>
            </a:r>
            <a:endParaRPr lang="en-US" sz="1750" dirty="0"/>
          </a:p>
        </p:txBody>
      </p:sp>
      <p:sp>
        <p:nvSpPr>
          <p:cNvPr id="11" name="Text 9"/>
          <p:cNvSpPr/>
          <p:nvPr/>
        </p:nvSpPr>
        <p:spPr>
          <a:xfrm>
            <a:off x="793790" y="54711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Extracted crucial features to drive prediction accuracy. Attributes like brand, model, and year define vehicle identity. Mechanical specifications, including fuel type and engine size, significantly influence market value.</a:t>
            </a:r>
            <a:endParaRPr lang="en-US" sz="1750" dirty="0"/>
          </a:p>
        </p:txBody>
      </p:sp>
      <p:pic>
        <p:nvPicPr>
          <p:cNvPr id="12" name="Picture 11">
            <a:extLst>
              <a:ext uri="{FF2B5EF4-FFF2-40B4-BE49-F238E27FC236}">
                <a16:creationId xmlns:a16="http://schemas.microsoft.com/office/drawing/2014/main" id="{51D426FD-0590-49DB-9107-38E581188A5C}"/>
              </a:ext>
            </a:extLst>
          </p:cNvPr>
          <p:cNvPicPr>
            <a:picLocks noChangeAspect="1"/>
          </p:cNvPicPr>
          <p:nvPr/>
        </p:nvPicPr>
        <p:blipFill>
          <a:blip r:embed="rId3"/>
          <a:stretch>
            <a:fillRect/>
          </a:stretch>
        </p:blipFill>
        <p:spPr>
          <a:xfrm>
            <a:off x="12790842" y="7774060"/>
            <a:ext cx="1839558" cy="3657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619"/>
          </a:xfrm>
          <a:prstGeom prst="rect">
            <a:avLst/>
          </a:prstGeom>
        </p:spPr>
      </p:pic>
      <p:sp>
        <p:nvSpPr>
          <p:cNvPr id="3" name="Text 0"/>
          <p:cNvSpPr/>
          <p:nvPr/>
        </p:nvSpPr>
        <p:spPr>
          <a:xfrm>
            <a:off x="640794" y="2792254"/>
            <a:ext cx="6981944" cy="572095"/>
          </a:xfrm>
          <a:prstGeom prst="rect">
            <a:avLst/>
          </a:prstGeom>
          <a:noFill/>
          <a:ln/>
        </p:spPr>
        <p:txBody>
          <a:bodyPr wrap="none" lIns="0" tIns="0" rIns="0" bIns="0" rtlCol="0" anchor="t"/>
          <a:lstStyle/>
          <a:p>
            <a:pPr marL="0" indent="0" algn="l">
              <a:lnSpc>
                <a:spcPts val="4500"/>
              </a:lnSpc>
              <a:buNone/>
            </a:pPr>
            <a:r>
              <a:rPr lang="en-US" sz="3600" dirty="0">
                <a:solidFill>
                  <a:srgbClr val="F2E782"/>
                </a:solidFill>
                <a:latin typeface="Prata" pitchFamily="34" charset="0"/>
                <a:ea typeface="Prata" pitchFamily="34" charset="-122"/>
                <a:cs typeface="Prata" pitchFamily="34" charset="-120"/>
              </a:rPr>
              <a:t>Data Preprocessing Techniques</a:t>
            </a:r>
            <a:endParaRPr lang="en-US" sz="3600" dirty="0"/>
          </a:p>
        </p:txBody>
      </p:sp>
      <p:pic>
        <p:nvPicPr>
          <p:cNvPr id="4" name="Image 1" descr="preencoded.png"/>
          <p:cNvPicPr>
            <a:picLocks noChangeAspect="1"/>
          </p:cNvPicPr>
          <p:nvPr/>
        </p:nvPicPr>
        <p:blipFill>
          <a:blip r:embed="rId4"/>
          <a:stretch>
            <a:fillRect/>
          </a:stretch>
        </p:blipFill>
        <p:spPr>
          <a:xfrm>
            <a:off x="640794" y="3638907"/>
            <a:ext cx="915353" cy="1098471"/>
          </a:xfrm>
          <a:prstGeom prst="rect">
            <a:avLst/>
          </a:prstGeom>
        </p:spPr>
      </p:pic>
      <p:sp>
        <p:nvSpPr>
          <p:cNvPr id="5" name="Text 1"/>
          <p:cNvSpPr/>
          <p:nvPr/>
        </p:nvSpPr>
        <p:spPr>
          <a:xfrm>
            <a:off x="1830705" y="3821906"/>
            <a:ext cx="2288619" cy="285988"/>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Label Encoding</a:t>
            </a:r>
            <a:endParaRPr lang="en-US" sz="1800" dirty="0"/>
          </a:p>
        </p:txBody>
      </p:sp>
      <p:sp>
        <p:nvSpPr>
          <p:cNvPr id="6" name="Text 2"/>
          <p:cNvSpPr/>
          <p:nvPr/>
        </p:nvSpPr>
        <p:spPr>
          <a:xfrm>
            <a:off x="1830705" y="4217670"/>
            <a:ext cx="12158901" cy="292894"/>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Categorical to numerical conversion</a:t>
            </a:r>
            <a:endParaRPr lang="en-US" sz="1400" dirty="0"/>
          </a:p>
        </p:txBody>
      </p:sp>
      <p:pic>
        <p:nvPicPr>
          <p:cNvPr id="7" name="Image 2" descr="preencoded.png"/>
          <p:cNvPicPr>
            <a:picLocks noChangeAspect="1"/>
          </p:cNvPicPr>
          <p:nvPr/>
        </p:nvPicPr>
        <p:blipFill>
          <a:blip r:embed="rId5"/>
          <a:stretch>
            <a:fillRect/>
          </a:stretch>
        </p:blipFill>
        <p:spPr>
          <a:xfrm>
            <a:off x="640794" y="4737378"/>
            <a:ext cx="915353" cy="1098471"/>
          </a:xfrm>
          <a:prstGeom prst="rect">
            <a:avLst/>
          </a:prstGeom>
        </p:spPr>
      </p:pic>
      <p:sp>
        <p:nvSpPr>
          <p:cNvPr id="8" name="Text 3"/>
          <p:cNvSpPr/>
          <p:nvPr/>
        </p:nvSpPr>
        <p:spPr>
          <a:xfrm>
            <a:off x="1830705" y="4920377"/>
            <a:ext cx="2288619" cy="285988"/>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One-Hot Encoding</a:t>
            </a:r>
            <a:endParaRPr lang="en-US" sz="1800" dirty="0"/>
          </a:p>
        </p:txBody>
      </p:sp>
      <p:sp>
        <p:nvSpPr>
          <p:cNvPr id="9" name="Text 4"/>
          <p:cNvSpPr/>
          <p:nvPr/>
        </p:nvSpPr>
        <p:spPr>
          <a:xfrm>
            <a:off x="1830705" y="5316141"/>
            <a:ext cx="12158901" cy="292894"/>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Binary vectors for nominal data</a:t>
            </a:r>
            <a:endParaRPr lang="en-US" sz="1400" dirty="0"/>
          </a:p>
        </p:txBody>
      </p:sp>
      <p:pic>
        <p:nvPicPr>
          <p:cNvPr id="10" name="Image 3" descr="preencoded.png"/>
          <p:cNvPicPr>
            <a:picLocks noChangeAspect="1"/>
          </p:cNvPicPr>
          <p:nvPr/>
        </p:nvPicPr>
        <p:blipFill>
          <a:blip r:embed="rId6"/>
          <a:stretch>
            <a:fillRect/>
          </a:stretch>
        </p:blipFill>
        <p:spPr>
          <a:xfrm>
            <a:off x="640794" y="5835848"/>
            <a:ext cx="915353" cy="1098471"/>
          </a:xfrm>
          <a:prstGeom prst="rect">
            <a:avLst/>
          </a:prstGeom>
        </p:spPr>
      </p:pic>
      <p:sp>
        <p:nvSpPr>
          <p:cNvPr id="11" name="Text 5"/>
          <p:cNvSpPr/>
          <p:nvPr/>
        </p:nvSpPr>
        <p:spPr>
          <a:xfrm>
            <a:off x="1830705" y="6018848"/>
            <a:ext cx="2288619" cy="285988"/>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Feature Scaling</a:t>
            </a:r>
            <a:endParaRPr lang="en-US" sz="1800" dirty="0"/>
          </a:p>
        </p:txBody>
      </p:sp>
      <p:sp>
        <p:nvSpPr>
          <p:cNvPr id="12" name="Text 6"/>
          <p:cNvSpPr/>
          <p:nvPr/>
        </p:nvSpPr>
        <p:spPr>
          <a:xfrm>
            <a:off x="1830705" y="6414611"/>
            <a:ext cx="12158901" cy="292894"/>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Standardizing numerical features</a:t>
            </a:r>
            <a:endParaRPr lang="en-US" sz="1400" dirty="0"/>
          </a:p>
        </p:txBody>
      </p:sp>
      <p:sp>
        <p:nvSpPr>
          <p:cNvPr id="13" name="Text 7"/>
          <p:cNvSpPr/>
          <p:nvPr/>
        </p:nvSpPr>
        <p:spPr>
          <a:xfrm>
            <a:off x="640794" y="7140178"/>
            <a:ext cx="13348811" cy="585788"/>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Applied a sequence of robust preprocessing steps. Label encoding handled ordinal categories efficiently. One-hot encoding managed nominal features to avoid bias. Feature scaling normalized numerical data for model stability.</a:t>
            </a:r>
            <a:endParaRPr lang="en-US" sz="1400" dirty="0"/>
          </a:p>
        </p:txBody>
      </p:sp>
      <p:pic>
        <p:nvPicPr>
          <p:cNvPr id="14" name="Picture 13">
            <a:extLst>
              <a:ext uri="{FF2B5EF4-FFF2-40B4-BE49-F238E27FC236}">
                <a16:creationId xmlns:a16="http://schemas.microsoft.com/office/drawing/2014/main" id="{C7F9C800-A4B2-44AD-9E15-EF12A1653E21}"/>
              </a:ext>
            </a:extLst>
          </p:cNvPr>
          <p:cNvPicPr>
            <a:picLocks noChangeAspect="1"/>
          </p:cNvPicPr>
          <p:nvPr/>
        </p:nvPicPr>
        <p:blipFill>
          <a:blip r:embed="rId7"/>
          <a:stretch>
            <a:fillRect/>
          </a:stretch>
        </p:blipFill>
        <p:spPr>
          <a:xfrm>
            <a:off x="12790842" y="7763302"/>
            <a:ext cx="1839558" cy="365792"/>
          </a:xfrm>
          <a:prstGeom prst="rect">
            <a:avLst/>
          </a:prstGeom>
        </p:spPr>
      </p:pic>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250877"/>
            <a:ext cx="4919186" cy="3727847"/>
          </a:xfrm>
          <a:prstGeom prst="rect">
            <a:avLst/>
          </a:prstGeom>
        </p:spPr>
      </p:pic>
      <p:sp>
        <p:nvSpPr>
          <p:cNvPr id="4" name="Text 0"/>
          <p:cNvSpPr/>
          <p:nvPr/>
        </p:nvSpPr>
        <p:spPr>
          <a:xfrm>
            <a:off x="6280190" y="1316593"/>
            <a:ext cx="6830973"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Linear Regression Model</a:t>
            </a:r>
            <a:endParaRPr lang="en-US" sz="4450" dirty="0"/>
          </a:p>
        </p:txBody>
      </p:sp>
      <p:sp>
        <p:nvSpPr>
          <p:cNvPr id="5" name="Shape 1"/>
          <p:cNvSpPr/>
          <p:nvPr/>
        </p:nvSpPr>
        <p:spPr>
          <a:xfrm>
            <a:off x="6280190" y="2365534"/>
            <a:ext cx="3664863" cy="1669852"/>
          </a:xfrm>
          <a:prstGeom prst="roundRect">
            <a:avLst>
              <a:gd name="adj" fmla="val 2038"/>
            </a:avLst>
          </a:prstGeom>
          <a:solidFill>
            <a:srgbClr val="3A3B3C"/>
          </a:solidFill>
          <a:ln/>
        </p:spPr>
      </p:sp>
      <p:sp>
        <p:nvSpPr>
          <p:cNvPr id="6" name="Text 2"/>
          <p:cNvSpPr/>
          <p:nvPr/>
        </p:nvSpPr>
        <p:spPr>
          <a:xfrm>
            <a:off x="6507004" y="25923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Simplicity</a:t>
            </a:r>
            <a:endParaRPr lang="en-US" sz="2200" dirty="0"/>
          </a:p>
        </p:txBody>
      </p:sp>
      <p:sp>
        <p:nvSpPr>
          <p:cNvPr id="7" name="Text 3"/>
          <p:cNvSpPr/>
          <p:nvPr/>
        </p:nvSpPr>
        <p:spPr>
          <a:xfrm>
            <a:off x="6507004" y="308276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Easy to interpret and implement</a:t>
            </a:r>
            <a:endParaRPr lang="en-US" sz="1750" dirty="0"/>
          </a:p>
        </p:txBody>
      </p:sp>
      <p:sp>
        <p:nvSpPr>
          <p:cNvPr id="8" name="Shape 4"/>
          <p:cNvSpPr/>
          <p:nvPr/>
        </p:nvSpPr>
        <p:spPr>
          <a:xfrm>
            <a:off x="10171867" y="2365534"/>
            <a:ext cx="3664863" cy="1669852"/>
          </a:xfrm>
          <a:prstGeom prst="roundRect">
            <a:avLst>
              <a:gd name="adj" fmla="val 2038"/>
            </a:avLst>
          </a:prstGeom>
          <a:solidFill>
            <a:srgbClr val="3A3B3C"/>
          </a:solidFill>
          <a:ln/>
        </p:spPr>
      </p:sp>
      <p:sp>
        <p:nvSpPr>
          <p:cNvPr id="9" name="Text 5"/>
          <p:cNvSpPr/>
          <p:nvPr/>
        </p:nvSpPr>
        <p:spPr>
          <a:xfrm>
            <a:off x="10398681" y="25923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Efficiency</a:t>
            </a:r>
            <a:endParaRPr lang="en-US" sz="2200" dirty="0"/>
          </a:p>
        </p:txBody>
      </p:sp>
      <p:sp>
        <p:nvSpPr>
          <p:cNvPr id="10" name="Text 6"/>
          <p:cNvSpPr/>
          <p:nvPr/>
        </p:nvSpPr>
        <p:spPr>
          <a:xfrm>
            <a:off x="10398681" y="308276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Computationally light for large datasets</a:t>
            </a:r>
            <a:endParaRPr lang="en-US" sz="1750" dirty="0"/>
          </a:p>
        </p:txBody>
      </p:sp>
      <p:sp>
        <p:nvSpPr>
          <p:cNvPr id="11" name="Shape 7"/>
          <p:cNvSpPr/>
          <p:nvPr/>
        </p:nvSpPr>
        <p:spPr>
          <a:xfrm>
            <a:off x="6280190" y="4262199"/>
            <a:ext cx="7556421" cy="1306949"/>
          </a:xfrm>
          <a:prstGeom prst="roundRect">
            <a:avLst>
              <a:gd name="adj" fmla="val 2603"/>
            </a:avLst>
          </a:prstGeom>
          <a:solidFill>
            <a:srgbClr val="3A3B3C"/>
          </a:solidFill>
          <a:ln/>
        </p:spPr>
      </p:sp>
      <p:sp>
        <p:nvSpPr>
          <p:cNvPr id="12" name="Text 8"/>
          <p:cNvSpPr/>
          <p:nvPr/>
        </p:nvSpPr>
        <p:spPr>
          <a:xfrm>
            <a:off x="6507004" y="4489013"/>
            <a:ext cx="301883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Baseline Performance</a:t>
            </a:r>
            <a:endParaRPr lang="en-US" sz="2200" dirty="0"/>
          </a:p>
        </p:txBody>
      </p:sp>
      <p:sp>
        <p:nvSpPr>
          <p:cNvPr id="13" name="Text 9"/>
          <p:cNvSpPr/>
          <p:nvPr/>
        </p:nvSpPr>
        <p:spPr>
          <a:xfrm>
            <a:off x="6507004" y="497943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Strong starting point for complex problems</a:t>
            </a:r>
            <a:endParaRPr lang="en-US" sz="1750" dirty="0"/>
          </a:p>
        </p:txBody>
      </p:sp>
      <p:sp>
        <p:nvSpPr>
          <p:cNvPr id="14" name="Text 10"/>
          <p:cNvSpPr/>
          <p:nvPr/>
        </p:nvSpPr>
        <p:spPr>
          <a:xfrm>
            <a:off x="6280190" y="582429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Chose Linear Regression for its interpretability and efficiency. It provides a clear relationship between features and price. This model serves as a strong baseline for performance.</a:t>
            </a:r>
            <a:endParaRPr lang="en-US" sz="1750" dirty="0"/>
          </a:p>
        </p:txBody>
      </p:sp>
      <p:pic>
        <p:nvPicPr>
          <p:cNvPr id="15" name="Picture 14">
            <a:extLst>
              <a:ext uri="{FF2B5EF4-FFF2-40B4-BE49-F238E27FC236}">
                <a16:creationId xmlns:a16="http://schemas.microsoft.com/office/drawing/2014/main" id="{871EF9C5-1639-4B59-A6C7-652E0E14284D}"/>
              </a:ext>
            </a:extLst>
          </p:cNvPr>
          <p:cNvPicPr>
            <a:picLocks noChangeAspect="1"/>
          </p:cNvPicPr>
          <p:nvPr/>
        </p:nvPicPr>
        <p:blipFill>
          <a:blip r:embed="rId5"/>
          <a:stretch>
            <a:fillRect/>
          </a:stretch>
        </p:blipFill>
        <p:spPr>
          <a:xfrm>
            <a:off x="12790842" y="7763302"/>
            <a:ext cx="1839558" cy="3657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93820"/>
            <a:ext cx="702766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 Evaluation Metrics</a:t>
            </a:r>
            <a:endParaRPr lang="en-US" sz="4450" dirty="0"/>
          </a:p>
        </p:txBody>
      </p:sp>
      <p:sp>
        <p:nvSpPr>
          <p:cNvPr id="4" name="Text 1"/>
          <p:cNvSpPr/>
          <p:nvPr/>
        </p:nvSpPr>
        <p:spPr>
          <a:xfrm>
            <a:off x="793790" y="49427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CBBF"/>
                </a:solidFill>
                <a:latin typeface="Raleway" pitchFamily="34" charset="0"/>
                <a:ea typeface="Raleway" pitchFamily="34" charset="-122"/>
                <a:cs typeface="Raleway" pitchFamily="34" charset="-120"/>
              </a:rPr>
              <a:t>MAE </a:t>
            </a:r>
            <a:r>
              <a:rPr lang="en-US" sz="1750" dirty="0">
                <a:solidFill>
                  <a:srgbClr val="CFCBBF"/>
                </a:solidFill>
                <a:latin typeface="Raleway" pitchFamily="34" charset="0"/>
                <a:ea typeface="Raleway" pitchFamily="34" charset="-122"/>
                <a:cs typeface="Raleway" pitchFamily="34" charset="-120"/>
              </a:rPr>
              <a:t>: Mean Absolute Error</a:t>
            </a:r>
            <a:endParaRPr lang="en-US" sz="1750" dirty="0"/>
          </a:p>
        </p:txBody>
      </p:sp>
      <p:sp>
        <p:nvSpPr>
          <p:cNvPr id="5" name="Text 2"/>
          <p:cNvSpPr/>
          <p:nvPr/>
        </p:nvSpPr>
        <p:spPr>
          <a:xfrm>
            <a:off x="793790" y="53849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CBBF"/>
                </a:solidFill>
                <a:latin typeface="Raleway" pitchFamily="34" charset="0"/>
                <a:ea typeface="Raleway" pitchFamily="34" charset="-122"/>
                <a:cs typeface="Raleway" pitchFamily="34" charset="-120"/>
              </a:rPr>
              <a:t>RMSE</a:t>
            </a:r>
            <a:r>
              <a:rPr lang="en-US" sz="1750" dirty="0">
                <a:solidFill>
                  <a:srgbClr val="CFCBBF"/>
                </a:solidFill>
                <a:latin typeface="Raleway" pitchFamily="34" charset="0"/>
                <a:ea typeface="Raleway" pitchFamily="34" charset="-122"/>
                <a:cs typeface="Raleway" pitchFamily="34" charset="-120"/>
              </a:rPr>
              <a:t>: Average prediction error</a:t>
            </a:r>
            <a:endParaRPr lang="en-US" sz="1750" dirty="0"/>
          </a:p>
        </p:txBody>
      </p:sp>
      <p:sp>
        <p:nvSpPr>
          <p:cNvPr id="6" name="Text 3"/>
          <p:cNvSpPr/>
          <p:nvPr/>
        </p:nvSpPr>
        <p:spPr>
          <a:xfrm>
            <a:off x="793790" y="58271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CBBF"/>
                </a:solidFill>
                <a:latin typeface="Raleway" pitchFamily="34" charset="0"/>
                <a:ea typeface="Raleway" pitchFamily="34" charset="-122"/>
                <a:cs typeface="Raleway" pitchFamily="34" charset="-120"/>
              </a:rPr>
              <a:t>MSE</a:t>
            </a:r>
            <a:r>
              <a:rPr lang="en-US" sz="1750" dirty="0">
                <a:solidFill>
                  <a:srgbClr val="CFCBBF"/>
                </a:solidFill>
                <a:latin typeface="Raleway" pitchFamily="34" charset="0"/>
                <a:ea typeface="Raleway" pitchFamily="34" charset="-122"/>
                <a:cs typeface="Raleway" pitchFamily="34" charset="-120"/>
              </a:rPr>
              <a:t>: Squared average prediction error</a:t>
            </a:r>
            <a:endParaRPr lang="en-US" sz="1750" dirty="0"/>
          </a:p>
        </p:txBody>
      </p:sp>
      <p:sp>
        <p:nvSpPr>
          <p:cNvPr id="7" name="Text 4"/>
          <p:cNvSpPr/>
          <p:nvPr/>
        </p:nvSpPr>
        <p:spPr>
          <a:xfrm>
            <a:off x="793790" y="644521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Evaluated model performance using standard regression metrics. R² indicates the proportion of variance captured. RMSE and MSE quantify the magnitude of prediction errors.</a:t>
            </a:r>
            <a:endParaRPr lang="en-US" sz="1750" dirty="0"/>
          </a:p>
        </p:txBody>
      </p:sp>
      <p:pic>
        <p:nvPicPr>
          <p:cNvPr id="8" name="Picture 7">
            <a:extLst>
              <a:ext uri="{FF2B5EF4-FFF2-40B4-BE49-F238E27FC236}">
                <a16:creationId xmlns:a16="http://schemas.microsoft.com/office/drawing/2014/main" id="{FCAF08F8-C4BB-4425-8EE3-1313E71F9083}"/>
              </a:ext>
            </a:extLst>
          </p:cNvPr>
          <p:cNvPicPr>
            <a:picLocks noChangeAspect="1"/>
          </p:cNvPicPr>
          <p:nvPr/>
        </p:nvPicPr>
        <p:blipFill>
          <a:blip r:embed="rId4"/>
          <a:stretch>
            <a:fillRect/>
          </a:stretch>
        </p:blipFill>
        <p:spPr>
          <a:xfrm>
            <a:off x="12790842" y="7763302"/>
            <a:ext cx="1839558" cy="3657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1167"/>
            <a:ext cx="5679996"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Performance Results</a:t>
            </a:r>
            <a:endParaRPr lang="en-US" sz="4450" dirty="0"/>
          </a:p>
        </p:txBody>
      </p:sp>
      <p:sp>
        <p:nvSpPr>
          <p:cNvPr id="4" name="Text 1"/>
          <p:cNvSpPr/>
          <p:nvPr/>
        </p:nvSpPr>
        <p:spPr>
          <a:xfrm>
            <a:off x="793790" y="1923455"/>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CFCBBF"/>
                </a:solidFill>
                <a:latin typeface="Prata" pitchFamily="34" charset="0"/>
                <a:ea typeface="Prata" pitchFamily="34" charset="-122"/>
                <a:cs typeface="Prata" pitchFamily="34" charset="-120"/>
              </a:rPr>
              <a:t>0.88</a:t>
            </a:r>
            <a:endParaRPr lang="en-US" sz="5850" dirty="0"/>
          </a:p>
        </p:txBody>
      </p:sp>
      <p:sp>
        <p:nvSpPr>
          <p:cNvPr id="5" name="Text 2"/>
          <p:cNvSpPr/>
          <p:nvPr/>
        </p:nvSpPr>
        <p:spPr>
          <a:xfrm>
            <a:off x="1180148" y="295525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R2 Score</a:t>
            </a:r>
          </a:p>
        </p:txBody>
      </p:sp>
      <p:sp>
        <p:nvSpPr>
          <p:cNvPr id="6" name="Text 3"/>
          <p:cNvSpPr/>
          <p:nvPr/>
        </p:nvSpPr>
        <p:spPr>
          <a:xfrm>
            <a:off x="793790" y="3445669"/>
            <a:ext cx="3608070"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High explanatory power</a:t>
            </a:r>
            <a:endParaRPr lang="en-US" sz="1750" dirty="0"/>
          </a:p>
        </p:txBody>
      </p:sp>
      <p:sp>
        <p:nvSpPr>
          <p:cNvPr id="7" name="Text 4"/>
          <p:cNvSpPr/>
          <p:nvPr/>
        </p:nvSpPr>
        <p:spPr>
          <a:xfrm>
            <a:off x="4742021" y="1923455"/>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CFCBBF"/>
                </a:solidFill>
                <a:latin typeface="Prata" pitchFamily="34" charset="0"/>
                <a:ea typeface="Prata" pitchFamily="34" charset="-122"/>
                <a:cs typeface="Prata" pitchFamily="34" charset="-120"/>
              </a:rPr>
              <a:t>0.07</a:t>
            </a:r>
            <a:endParaRPr lang="en-US" sz="5850" dirty="0"/>
          </a:p>
        </p:txBody>
      </p:sp>
      <p:sp>
        <p:nvSpPr>
          <p:cNvPr id="8" name="Text 5"/>
          <p:cNvSpPr/>
          <p:nvPr/>
        </p:nvSpPr>
        <p:spPr>
          <a:xfrm>
            <a:off x="5128498" y="274338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RMSE</a:t>
            </a:r>
            <a:endParaRPr lang="en-US" sz="2200" dirty="0"/>
          </a:p>
        </p:txBody>
      </p:sp>
      <p:sp>
        <p:nvSpPr>
          <p:cNvPr id="9" name="Text 6"/>
          <p:cNvSpPr/>
          <p:nvPr/>
        </p:nvSpPr>
        <p:spPr>
          <a:xfrm>
            <a:off x="4742021" y="3445669"/>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Average error</a:t>
            </a:r>
            <a:endParaRPr lang="en-US" sz="1750" dirty="0"/>
          </a:p>
        </p:txBody>
      </p:sp>
      <p:sp>
        <p:nvSpPr>
          <p:cNvPr id="10" name="Text 7"/>
          <p:cNvSpPr/>
          <p:nvPr/>
        </p:nvSpPr>
        <p:spPr>
          <a:xfrm>
            <a:off x="2721686" y="4602361"/>
            <a:ext cx="3654350" cy="748427"/>
          </a:xfrm>
          <a:prstGeom prst="rect">
            <a:avLst/>
          </a:prstGeom>
          <a:noFill/>
          <a:ln/>
        </p:spPr>
        <p:txBody>
          <a:bodyPr wrap="none" lIns="0" tIns="0" rIns="0" bIns="0" rtlCol="0" anchor="t"/>
          <a:lstStyle/>
          <a:p>
            <a:pPr marL="0" indent="0" algn="ctr">
              <a:lnSpc>
                <a:spcPts val="5850"/>
              </a:lnSpc>
              <a:buNone/>
            </a:pPr>
            <a:r>
              <a:rPr lang="en-US" sz="5850" dirty="0">
                <a:solidFill>
                  <a:srgbClr val="CFCBBF"/>
                </a:solidFill>
                <a:latin typeface="Prata" pitchFamily="34" charset="0"/>
                <a:ea typeface="Prata" pitchFamily="34" charset="-122"/>
                <a:cs typeface="Prata" pitchFamily="34" charset="-120"/>
              </a:rPr>
              <a:t>0.00</a:t>
            </a:r>
            <a:endParaRPr lang="en-US" sz="5850" dirty="0"/>
          </a:p>
        </p:txBody>
      </p:sp>
      <p:sp>
        <p:nvSpPr>
          <p:cNvPr id="11" name="Text 8"/>
          <p:cNvSpPr/>
          <p:nvPr/>
        </p:nvSpPr>
        <p:spPr>
          <a:xfrm>
            <a:off x="3154322" y="546265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MSE</a:t>
            </a:r>
            <a:endParaRPr lang="en-US" sz="2200" dirty="0"/>
          </a:p>
        </p:txBody>
      </p:sp>
      <p:sp>
        <p:nvSpPr>
          <p:cNvPr id="12" name="Text 9"/>
          <p:cNvSpPr/>
          <p:nvPr/>
        </p:nvSpPr>
        <p:spPr>
          <a:xfrm>
            <a:off x="2767846" y="6124575"/>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Squared error magnitude</a:t>
            </a:r>
            <a:endParaRPr lang="en-US" sz="1750" dirty="0"/>
          </a:p>
        </p:txBody>
      </p:sp>
      <p:sp>
        <p:nvSpPr>
          <p:cNvPr id="13" name="Text 10"/>
          <p:cNvSpPr/>
          <p:nvPr/>
        </p:nvSpPr>
        <p:spPr>
          <a:xfrm>
            <a:off x="793790" y="674262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Indicating good fit. RMSE of approximately 376,000 indicates typical prediction error. MSE value further quantifies the model's accuracy.</a:t>
            </a:r>
            <a:endParaRPr lang="en-US" sz="1750" dirty="0"/>
          </a:p>
        </p:txBody>
      </p:sp>
      <p:sp>
        <p:nvSpPr>
          <p:cNvPr id="27" name="Text 5">
            <a:extLst>
              <a:ext uri="{FF2B5EF4-FFF2-40B4-BE49-F238E27FC236}">
                <a16:creationId xmlns:a16="http://schemas.microsoft.com/office/drawing/2014/main" id="{423C00E2-D7E3-494C-B69F-3BD1A1C60E71}"/>
              </a:ext>
            </a:extLst>
          </p:cNvPr>
          <p:cNvSpPr/>
          <p:nvPr/>
        </p:nvSpPr>
        <p:spPr>
          <a:xfrm>
            <a:off x="3154323" y="5801107"/>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dirty="0">
                <a:solidFill>
                  <a:schemeClr val="bg1"/>
                </a:solidFill>
              </a:rPr>
              <a:t>MSE : 141,267,970,507.58</a:t>
            </a:r>
            <a:endParaRPr lang="en-US" sz="2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6138" y="421243"/>
            <a:ext cx="4852987" cy="478750"/>
          </a:xfrm>
          <a:prstGeom prst="rect">
            <a:avLst/>
          </a:prstGeom>
          <a:noFill/>
          <a:ln/>
        </p:spPr>
        <p:txBody>
          <a:bodyPr wrap="none" lIns="0" tIns="0" rIns="0" bIns="0" rtlCol="0" anchor="t"/>
          <a:lstStyle/>
          <a:p>
            <a:pPr marL="0" indent="0" algn="l">
              <a:lnSpc>
                <a:spcPts val="3750"/>
              </a:lnSpc>
              <a:buNone/>
            </a:pPr>
            <a:r>
              <a:rPr lang="en-US" sz="3000" dirty="0">
                <a:solidFill>
                  <a:srgbClr val="F2E782"/>
                </a:solidFill>
                <a:latin typeface="Prata" pitchFamily="34" charset="0"/>
                <a:ea typeface="Prata" pitchFamily="34" charset="-122"/>
                <a:cs typeface="Prata" pitchFamily="34" charset="-120"/>
              </a:rPr>
              <a:t>Actual vs. Predicted Prices</a:t>
            </a:r>
            <a:endParaRPr lang="en-US" sz="3000" dirty="0"/>
          </a:p>
        </p:txBody>
      </p:sp>
      <p:pic>
        <p:nvPicPr>
          <p:cNvPr id="3" name="Image 0" descr="preencoded.png"/>
          <p:cNvPicPr>
            <a:picLocks noChangeAspect="1"/>
          </p:cNvPicPr>
          <p:nvPr/>
        </p:nvPicPr>
        <p:blipFill>
          <a:blip r:embed="rId3"/>
          <a:stretch>
            <a:fillRect/>
          </a:stretch>
        </p:blipFill>
        <p:spPr>
          <a:xfrm>
            <a:off x="245682" y="966906"/>
            <a:ext cx="13558123" cy="7132796"/>
          </a:xfrm>
          <a:prstGeom prst="rect">
            <a:avLst/>
          </a:prstGeom>
        </p:spPr>
      </p:pic>
      <p:sp>
        <p:nvSpPr>
          <p:cNvPr id="4" name="Shape 1"/>
          <p:cNvSpPr/>
          <p:nvPr/>
        </p:nvSpPr>
        <p:spPr>
          <a:xfrm>
            <a:off x="6182320" y="8339137"/>
            <a:ext cx="153114" cy="153114"/>
          </a:xfrm>
          <a:prstGeom prst="roundRect">
            <a:avLst>
              <a:gd name="adj" fmla="val 11944"/>
            </a:avLst>
          </a:prstGeom>
          <a:solidFill>
            <a:srgbClr val="7A6F10"/>
          </a:solidFill>
          <a:ln/>
        </p:spPr>
      </p:sp>
      <p:sp>
        <p:nvSpPr>
          <p:cNvPr id="5" name="Text 2"/>
          <p:cNvSpPr/>
          <p:nvPr/>
        </p:nvSpPr>
        <p:spPr>
          <a:xfrm>
            <a:off x="6396395" y="8339137"/>
            <a:ext cx="842605" cy="153114"/>
          </a:xfrm>
          <a:prstGeom prst="rect">
            <a:avLst/>
          </a:prstGeom>
          <a:noFill/>
          <a:ln/>
        </p:spPr>
        <p:txBody>
          <a:bodyPr wrap="none" lIns="0" tIns="0" rIns="0" bIns="0" rtlCol="0" anchor="t"/>
          <a:lstStyle/>
          <a:p>
            <a:pPr marL="0" indent="0" algn="l">
              <a:lnSpc>
                <a:spcPts val="1200"/>
              </a:lnSpc>
              <a:buNone/>
            </a:pPr>
            <a:r>
              <a:rPr lang="en-US" sz="1200" dirty="0">
                <a:solidFill>
                  <a:srgbClr val="CFCBBF"/>
                </a:solidFill>
                <a:latin typeface="Raleway" pitchFamily="34" charset="0"/>
                <a:ea typeface="Raleway" pitchFamily="34" charset="-122"/>
                <a:cs typeface="Raleway" pitchFamily="34" charset="-120"/>
              </a:rPr>
              <a:t>Actual Price</a:t>
            </a:r>
            <a:endParaRPr lang="en-US" sz="1200" dirty="0"/>
          </a:p>
        </p:txBody>
      </p:sp>
      <p:sp>
        <p:nvSpPr>
          <p:cNvPr id="6" name="Shape 3"/>
          <p:cNvSpPr/>
          <p:nvPr/>
        </p:nvSpPr>
        <p:spPr>
          <a:xfrm>
            <a:off x="7391400" y="8339137"/>
            <a:ext cx="153114" cy="153114"/>
          </a:xfrm>
          <a:prstGeom prst="roundRect">
            <a:avLst>
              <a:gd name="adj" fmla="val 11944"/>
            </a:avLst>
          </a:prstGeom>
          <a:solidFill>
            <a:srgbClr val="E8D84F"/>
          </a:solidFill>
          <a:ln/>
        </p:spPr>
      </p:sp>
      <p:sp>
        <p:nvSpPr>
          <p:cNvPr id="7" name="Text 4"/>
          <p:cNvSpPr/>
          <p:nvPr/>
        </p:nvSpPr>
        <p:spPr>
          <a:xfrm>
            <a:off x="7605474" y="8339137"/>
            <a:ext cx="1078706" cy="153114"/>
          </a:xfrm>
          <a:prstGeom prst="rect">
            <a:avLst/>
          </a:prstGeom>
          <a:noFill/>
          <a:ln/>
        </p:spPr>
        <p:txBody>
          <a:bodyPr wrap="none" lIns="0" tIns="0" rIns="0" bIns="0" rtlCol="0" anchor="t"/>
          <a:lstStyle/>
          <a:p>
            <a:pPr marL="0" indent="0" algn="l">
              <a:lnSpc>
                <a:spcPts val="1200"/>
              </a:lnSpc>
              <a:buNone/>
            </a:pPr>
            <a:r>
              <a:rPr lang="en-US" sz="1200" dirty="0">
                <a:solidFill>
                  <a:srgbClr val="CFCBBF"/>
                </a:solidFill>
                <a:latin typeface="Raleway" pitchFamily="34" charset="0"/>
                <a:ea typeface="Raleway" pitchFamily="34" charset="-122"/>
                <a:cs typeface="Raleway" pitchFamily="34" charset="-120"/>
              </a:rPr>
              <a:t>Predicted Price</a:t>
            </a:r>
            <a:endParaRPr lang="en-US" sz="1200" dirty="0"/>
          </a:p>
        </p:txBody>
      </p:sp>
      <p:sp>
        <p:nvSpPr>
          <p:cNvPr id="8" name="Text 5"/>
          <p:cNvSpPr/>
          <p:nvPr/>
        </p:nvSpPr>
        <p:spPr>
          <a:xfrm>
            <a:off x="536138" y="8971121"/>
            <a:ext cx="13558123" cy="490299"/>
          </a:xfrm>
          <a:prstGeom prst="rect">
            <a:avLst/>
          </a:prstGeom>
          <a:noFill/>
          <a:ln/>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The line chart illustrates the close alignment between actual and predicted car prices. This visual confirms the model's ability to estimate values accurately. Minor discrepancies indicate areas for potential future refinement.</a:t>
            </a:r>
            <a:endParaRPr lang="en-US" sz="1200" dirty="0"/>
          </a:p>
        </p:txBody>
      </p:sp>
      <p:pic>
        <p:nvPicPr>
          <p:cNvPr id="9" name="Picture 8">
            <a:extLst>
              <a:ext uri="{FF2B5EF4-FFF2-40B4-BE49-F238E27FC236}">
                <a16:creationId xmlns:a16="http://schemas.microsoft.com/office/drawing/2014/main" id="{31B06B79-DCEF-4322-B78D-E321200A551A}"/>
              </a:ext>
            </a:extLst>
          </p:cNvPr>
          <p:cNvPicPr>
            <a:picLocks noChangeAspect="1"/>
          </p:cNvPicPr>
          <p:nvPr/>
        </p:nvPicPr>
        <p:blipFill>
          <a:blip r:embed="rId4"/>
          <a:stretch>
            <a:fillRect/>
          </a:stretch>
        </p:blipFill>
        <p:spPr>
          <a:xfrm>
            <a:off x="12790842" y="7763302"/>
            <a:ext cx="1839558" cy="365792"/>
          </a:xfrm>
          <a:prstGeom prst="rect">
            <a:avLst/>
          </a:prstGeom>
        </p:spPr>
      </p:pic>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443520"/>
            <a:ext cx="6792992"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Tools and Libraries Used</a:t>
            </a:r>
            <a:endParaRPr lang="en-US" sz="4450" dirty="0"/>
          </a:p>
        </p:txBody>
      </p:sp>
      <p:pic>
        <p:nvPicPr>
          <p:cNvPr id="3" name="Image 0" descr="preencoded.png"/>
          <p:cNvPicPr>
            <a:picLocks noChangeAspect="1"/>
          </p:cNvPicPr>
          <p:nvPr/>
        </p:nvPicPr>
        <p:blipFill>
          <a:blip r:embed="rId3"/>
          <a:stretch>
            <a:fillRect/>
          </a:stretch>
        </p:blipFill>
        <p:spPr>
          <a:xfrm>
            <a:off x="4145280" y="3751898"/>
            <a:ext cx="1448872" cy="907256"/>
          </a:xfrm>
          <a:prstGeom prst="rect">
            <a:avLst/>
          </a:prstGeom>
        </p:spPr>
      </p:pic>
      <p:pic>
        <p:nvPicPr>
          <p:cNvPr id="4" name="Image 1" descr="preencoded.png"/>
          <p:cNvPicPr>
            <a:picLocks noChangeAspect="1"/>
          </p:cNvPicPr>
          <p:nvPr/>
        </p:nvPicPr>
        <p:blipFill>
          <a:blip r:embed="rId4"/>
          <a:stretch>
            <a:fillRect/>
          </a:stretch>
        </p:blipFill>
        <p:spPr>
          <a:xfrm>
            <a:off x="5775603" y="3751898"/>
            <a:ext cx="1448872" cy="907256"/>
          </a:xfrm>
          <a:prstGeom prst="rect">
            <a:avLst/>
          </a:prstGeom>
        </p:spPr>
      </p:pic>
      <p:pic>
        <p:nvPicPr>
          <p:cNvPr id="5" name="Image 2" descr="preencoded.png"/>
          <p:cNvPicPr>
            <a:picLocks noChangeAspect="1"/>
          </p:cNvPicPr>
          <p:nvPr/>
        </p:nvPicPr>
        <p:blipFill>
          <a:blip r:embed="rId5"/>
          <a:stretch>
            <a:fillRect/>
          </a:stretch>
        </p:blipFill>
        <p:spPr>
          <a:xfrm>
            <a:off x="7405926" y="3751898"/>
            <a:ext cx="1448872" cy="907256"/>
          </a:xfrm>
          <a:prstGeom prst="rect">
            <a:avLst/>
          </a:prstGeom>
        </p:spPr>
      </p:pic>
      <p:pic>
        <p:nvPicPr>
          <p:cNvPr id="6" name="Image 3" descr="preencoded.png"/>
          <p:cNvPicPr>
            <a:picLocks noChangeAspect="1"/>
          </p:cNvPicPr>
          <p:nvPr/>
        </p:nvPicPr>
        <p:blipFill>
          <a:blip r:embed="rId6"/>
          <a:stretch>
            <a:fillRect/>
          </a:stretch>
        </p:blipFill>
        <p:spPr>
          <a:xfrm>
            <a:off x="9036248" y="3751898"/>
            <a:ext cx="1448872" cy="907256"/>
          </a:xfrm>
          <a:prstGeom prst="rect">
            <a:avLst/>
          </a:prstGeom>
        </p:spPr>
      </p:pic>
      <p:sp>
        <p:nvSpPr>
          <p:cNvPr id="7" name="Text 1"/>
          <p:cNvSpPr/>
          <p:nvPr/>
        </p:nvSpPr>
        <p:spPr>
          <a:xfrm>
            <a:off x="793790" y="506027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Leveraged Python for its versatility in data science. Pandas for efficient data manipulation and analysis. Scikit-learn for robust machine learning model implementation. Matplotlib for creating insightful visualizations of results.</a:t>
            </a:r>
            <a:endParaRPr lang="en-US" sz="1750" dirty="0"/>
          </a:p>
        </p:txBody>
      </p:sp>
      <p:pic>
        <p:nvPicPr>
          <p:cNvPr id="8" name="Picture 7">
            <a:extLst>
              <a:ext uri="{FF2B5EF4-FFF2-40B4-BE49-F238E27FC236}">
                <a16:creationId xmlns:a16="http://schemas.microsoft.com/office/drawing/2014/main" id="{7886F09F-993A-4E72-8419-2B2F8197C484}"/>
              </a:ext>
            </a:extLst>
          </p:cNvPr>
          <p:cNvPicPr>
            <a:picLocks noChangeAspect="1"/>
          </p:cNvPicPr>
          <p:nvPr/>
        </p:nvPicPr>
        <p:blipFill>
          <a:blip r:embed="rId7"/>
          <a:stretch>
            <a:fillRect/>
          </a:stretch>
        </p:blipFill>
        <p:spPr>
          <a:xfrm>
            <a:off x="12790842" y="7763302"/>
            <a:ext cx="1839558" cy="3657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497</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Prata</vt:lpstr>
      <vt:lpstr>Calibri</vt:lpstr>
      <vt:lpstr>Arial</vt:lpstr>
      <vt:lpstr>Raleway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Abdullah Azhar</cp:lastModifiedBy>
  <cp:revision>5</cp:revision>
  <dcterms:created xsi:type="dcterms:W3CDTF">2025-05-30T18:33:43Z</dcterms:created>
  <dcterms:modified xsi:type="dcterms:W3CDTF">2025-05-31T10:13:41Z</dcterms:modified>
</cp:coreProperties>
</file>